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69" r:id="rId3"/>
    <p:sldId id="270" r:id="rId4"/>
    <p:sldId id="271" r:id="rId5"/>
    <p:sldId id="272" r:id="rId6"/>
    <p:sldId id="273" r:id="rId7"/>
    <p:sldId id="274" r:id="rId8"/>
    <p:sldId id="275" r:id="rId9"/>
    <p:sldId id="276" r:id="rId10"/>
    <p:sldId id="277" r:id="rId11"/>
    <p:sldId id="278" r:id="rId12"/>
    <p:sldId id="279"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70701"/>
    <a:srgbClr val="000000"/>
    <a:srgbClr val="1C1C1C"/>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732" y="43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26E10A-045F-4EF5-B2A2-322D9A7AFDAC}" type="datetimeFigureOut">
              <a:rPr lang="en-US" smtClean="0"/>
              <a:pPr/>
              <a:t>5/4/2020</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D6E974-0275-4A0E-ADF3-00E797BC0656}" type="slidenum">
              <a:rPr lang="en-IN" smtClean="0"/>
              <a:pPr/>
              <a:t>‹#›</a:t>
            </a:fld>
            <a:endParaRPr lang="en-IN"/>
          </a:p>
        </p:txBody>
      </p:sp>
    </p:spTree>
    <p:extLst>
      <p:ext uri="{BB962C8B-B14F-4D97-AF65-F5344CB8AC3E}">
        <p14:creationId xmlns:p14="http://schemas.microsoft.com/office/powerpoint/2010/main" val="16454471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109BC234-6F95-4317-8B08-0E1FD6E73A5F}" type="datetimeFigureOut">
              <a:rPr lang="en-US" smtClean="0"/>
              <a:pPr/>
              <a:t>5/4/2020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7B70200-232E-4766-B65B-79944090787D}"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09BC234-6F95-4317-8B08-0E1FD6E73A5F}" type="datetimeFigureOut">
              <a:rPr lang="en-US" smtClean="0"/>
              <a:pPr/>
              <a:t>5/4/2020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7B70200-232E-4766-B65B-79944090787D}"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09BC234-6F95-4317-8B08-0E1FD6E73A5F}" type="datetimeFigureOut">
              <a:rPr lang="en-US" smtClean="0"/>
              <a:pPr/>
              <a:t>5/4/2020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7B70200-232E-4766-B65B-79944090787D}"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09BC234-6F95-4317-8B08-0E1FD6E73A5F}" type="datetimeFigureOut">
              <a:rPr lang="en-US" smtClean="0"/>
              <a:pPr/>
              <a:t>5/4/2020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7B70200-232E-4766-B65B-79944090787D}"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09BC234-6F95-4317-8B08-0E1FD6E73A5F}" type="datetimeFigureOut">
              <a:rPr lang="en-US" smtClean="0"/>
              <a:pPr/>
              <a:t>5/4/2020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7B70200-232E-4766-B65B-79944090787D}"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109BC234-6F95-4317-8B08-0E1FD6E73A5F}" type="datetimeFigureOut">
              <a:rPr lang="en-US" smtClean="0"/>
              <a:pPr/>
              <a:t>5/4/2020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7B70200-232E-4766-B65B-79944090787D}"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109BC234-6F95-4317-8B08-0E1FD6E73A5F}" type="datetimeFigureOut">
              <a:rPr lang="en-US" smtClean="0"/>
              <a:pPr/>
              <a:t>5/4/2020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37B70200-232E-4766-B65B-79944090787D}"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109BC234-6F95-4317-8B08-0E1FD6E73A5F}" type="datetimeFigureOut">
              <a:rPr lang="en-US" smtClean="0"/>
              <a:pPr/>
              <a:t>5/4/2020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37B70200-232E-4766-B65B-79944090787D}"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9BC234-6F95-4317-8B08-0E1FD6E73A5F}" type="datetimeFigureOut">
              <a:rPr lang="en-US" smtClean="0"/>
              <a:pPr/>
              <a:t>5/4/2020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37B70200-232E-4766-B65B-79944090787D}"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9BC234-6F95-4317-8B08-0E1FD6E73A5F}" type="datetimeFigureOut">
              <a:rPr lang="en-US" smtClean="0"/>
              <a:pPr/>
              <a:t>5/4/2020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7B70200-232E-4766-B65B-79944090787D}"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9BC234-6F95-4317-8B08-0E1FD6E73A5F}" type="datetimeFigureOut">
              <a:rPr lang="en-US" smtClean="0"/>
              <a:pPr/>
              <a:t>5/4/2020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7B70200-232E-4766-B65B-79944090787D}"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7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9BC234-6F95-4317-8B08-0E1FD6E73A5F}" type="datetimeFigureOut">
              <a:rPr lang="en-US" smtClean="0"/>
              <a:pPr/>
              <a:t>5/4/2020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B70200-232E-4766-B65B-79944090787D}"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1428735"/>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en-US" dirty="0" smtClean="0">
                <a:latin typeface="Times New Roman" pitchFamily="18" charset="0"/>
                <a:cs typeface="Times New Roman" pitchFamily="18" charset="0"/>
              </a:rPr>
              <a:t>PURNEA UNIVERSITY, PURNIA</a:t>
            </a:r>
            <a:endParaRPr lang="en-IN" dirty="0">
              <a:latin typeface="Times New Roman" pitchFamily="18" charset="0"/>
              <a:cs typeface="Times New Roman" pitchFamily="18" charset="0"/>
            </a:endParaRPr>
          </a:p>
        </p:txBody>
      </p:sp>
      <p:sp>
        <p:nvSpPr>
          <p:cNvPr id="3" name="Subtitle 2"/>
          <p:cNvSpPr>
            <a:spLocks noGrp="1"/>
          </p:cNvSpPr>
          <p:nvPr>
            <p:ph type="subTitle" idx="1"/>
          </p:nvPr>
        </p:nvSpPr>
        <p:spPr>
          <a:xfrm>
            <a:off x="0" y="1428736"/>
            <a:ext cx="9144000" cy="5429264"/>
          </a:xfrm>
        </p:spPr>
        <p:style>
          <a:lnRef idx="1">
            <a:schemeClr val="accent2"/>
          </a:lnRef>
          <a:fillRef idx="2">
            <a:schemeClr val="accent2"/>
          </a:fillRef>
          <a:effectRef idx="1">
            <a:schemeClr val="accent2"/>
          </a:effectRef>
          <a:fontRef idx="minor">
            <a:schemeClr val="dk1"/>
          </a:fontRef>
        </p:style>
        <p:txBody>
          <a:bodyPr>
            <a:normAutofit fontScale="85000" lnSpcReduction="20000"/>
          </a:bodyPr>
          <a:lstStyle/>
          <a:p>
            <a:endParaRPr lang="en-US" sz="2800" b="1" dirty="0" smtClean="0">
              <a:solidFill>
                <a:schemeClr val="tx1"/>
              </a:solidFill>
              <a:latin typeface="Times New Roman" pitchFamily="18" charset="0"/>
              <a:cs typeface="Times New Roman" pitchFamily="18" charset="0"/>
            </a:endParaRPr>
          </a:p>
          <a:p>
            <a:r>
              <a:rPr lang="en-US" sz="2800" b="1" u="sng" dirty="0" smtClean="0">
                <a:solidFill>
                  <a:schemeClr val="tx1"/>
                </a:solidFill>
                <a:latin typeface="Times New Roman" pitchFamily="18" charset="0"/>
                <a:cs typeface="Times New Roman" pitchFamily="18" charset="0"/>
              </a:rPr>
              <a:t>Subject- Political Science</a:t>
            </a:r>
          </a:p>
          <a:p>
            <a:r>
              <a:rPr lang="en-US" sz="2800" b="1" dirty="0" smtClean="0">
                <a:solidFill>
                  <a:schemeClr val="tx1"/>
                </a:solidFill>
                <a:latin typeface="Times New Roman" pitchFamily="18" charset="0"/>
                <a:ea typeface="Tahoma" pitchFamily="34" charset="0"/>
                <a:cs typeface="Times New Roman" pitchFamily="18" charset="0"/>
              </a:rPr>
              <a:t>DP-II</a:t>
            </a:r>
            <a:endParaRPr lang="en-US" sz="2800" b="1" u="sng" dirty="0" smtClean="0">
              <a:solidFill>
                <a:schemeClr val="tx1"/>
              </a:solidFill>
              <a:latin typeface="Times New Roman" pitchFamily="18" charset="0"/>
              <a:cs typeface="Times New Roman" pitchFamily="18" charset="0"/>
            </a:endParaRPr>
          </a:p>
          <a:p>
            <a:r>
              <a:rPr lang="en-US" sz="2800" b="1" dirty="0" smtClean="0">
                <a:solidFill>
                  <a:schemeClr val="tx1"/>
                </a:solidFill>
                <a:latin typeface="Times New Roman" pitchFamily="18" charset="0"/>
                <a:cs typeface="Times New Roman" pitchFamily="18" charset="0"/>
              </a:rPr>
              <a:t>Paper- Political Theory (Paper-II )</a:t>
            </a:r>
          </a:p>
          <a:p>
            <a:r>
              <a:rPr lang="en-US" sz="2800" b="1" u="sng" dirty="0" smtClean="0">
                <a:solidFill>
                  <a:schemeClr val="tx1"/>
                </a:solidFill>
                <a:latin typeface="Times New Roman" pitchFamily="18" charset="0"/>
                <a:cs typeface="Times New Roman" pitchFamily="18" charset="0"/>
              </a:rPr>
              <a:t>Subsidiary</a:t>
            </a:r>
            <a:r>
              <a:rPr lang="en-US" sz="2500" b="1" dirty="0" smtClean="0">
                <a:solidFill>
                  <a:schemeClr val="tx1"/>
                </a:solidFill>
                <a:latin typeface="Times New Roman" pitchFamily="18" charset="0"/>
                <a:cs typeface="Times New Roman" pitchFamily="18" charset="0"/>
              </a:rPr>
              <a:t>                                          </a:t>
            </a:r>
          </a:p>
          <a:p>
            <a:r>
              <a:rPr lang="en-US" sz="2500" b="1" dirty="0" smtClean="0">
                <a:solidFill>
                  <a:schemeClr val="tx1"/>
                </a:solidFill>
                <a:latin typeface="Times New Roman" pitchFamily="18" charset="0"/>
                <a:ea typeface="Tahoma" pitchFamily="34" charset="0"/>
                <a:cs typeface="Times New Roman" pitchFamily="18" charset="0"/>
              </a:rPr>
              <a:t>Topic- Supreme Court</a:t>
            </a:r>
          </a:p>
          <a:p>
            <a:r>
              <a:rPr lang="en-US" sz="2500" b="1" dirty="0" smtClean="0">
                <a:solidFill>
                  <a:schemeClr val="tx1"/>
                </a:solidFill>
                <a:latin typeface="Times New Roman" pitchFamily="18" charset="0"/>
                <a:ea typeface="Tahoma" pitchFamily="34" charset="0"/>
                <a:cs typeface="Times New Roman" pitchFamily="18" charset="0"/>
              </a:rPr>
              <a:t>   Unit- NA</a:t>
            </a:r>
          </a:p>
          <a:p>
            <a:r>
              <a:rPr lang="en-US" sz="2500" b="1" dirty="0" smtClean="0">
                <a:solidFill>
                  <a:schemeClr val="tx1"/>
                </a:solidFill>
                <a:latin typeface="Times New Roman" pitchFamily="18" charset="0"/>
                <a:ea typeface="Tahoma" pitchFamily="34" charset="0"/>
                <a:cs typeface="Times New Roman" pitchFamily="18" charset="0"/>
              </a:rPr>
              <a:t>Lecture S.N.- 24                                                      </a:t>
            </a:r>
          </a:p>
          <a:p>
            <a:endParaRPr lang="en-US" sz="2800" b="1" dirty="0" smtClean="0">
              <a:solidFill>
                <a:schemeClr val="tx1"/>
              </a:solidFill>
              <a:latin typeface="Times New Roman" pitchFamily="18" charset="0"/>
              <a:ea typeface="Tahoma" pitchFamily="34" charset="0"/>
              <a:cs typeface="Times New Roman" pitchFamily="18" charset="0"/>
            </a:endParaRPr>
          </a:p>
          <a:p>
            <a:endParaRPr lang="en-US" sz="2800" b="1" dirty="0" smtClean="0">
              <a:solidFill>
                <a:schemeClr val="tx1"/>
              </a:solidFill>
              <a:latin typeface="Times New Roman" pitchFamily="18" charset="0"/>
              <a:ea typeface="Tahoma" pitchFamily="34" charset="0"/>
              <a:cs typeface="Times New Roman" pitchFamily="18" charset="0"/>
            </a:endParaRPr>
          </a:p>
          <a:p>
            <a:r>
              <a:rPr lang="en-US" sz="2800" b="1" dirty="0" smtClean="0">
                <a:solidFill>
                  <a:schemeClr val="tx1"/>
                </a:solidFill>
                <a:latin typeface="Times New Roman" pitchFamily="18" charset="0"/>
                <a:ea typeface="Tahoma" pitchFamily="34" charset="0"/>
                <a:cs typeface="Times New Roman" pitchFamily="18" charset="0"/>
              </a:rPr>
              <a:t>                                                               </a:t>
            </a:r>
          </a:p>
          <a:p>
            <a:r>
              <a:rPr lang="en-US" sz="2800" b="1" dirty="0" smtClean="0">
                <a:solidFill>
                  <a:schemeClr val="tx1"/>
                </a:solidFill>
                <a:latin typeface="Times New Roman" pitchFamily="18" charset="0"/>
                <a:ea typeface="Tahoma" pitchFamily="34" charset="0"/>
                <a:cs typeface="Times New Roman" pitchFamily="18" charset="0"/>
              </a:rPr>
              <a:t>  				</a:t>
            </a:r>
            <a:r>
              <a:rPr lang="en-US" sz="1700" b="1" dirty="0" smtClean="0">
                <a:solidFill>
                  <a:schemeClr val="tx1"/>
                </a:solidFill>
                <a:latin typeface="Times New Roman" pitchFamily="18" charset="0"/>
                <a:ea typeface="Tahoma" pitchFamily="34" charset="0"/>
                <a:cs typeface="Times New Roman" pitchFamily="18" charset="0"/>
              </a:rPr>
              <a:t>       </a:t>
            </a:r>
          </a:p>
          <a:p>
            <a:r>
              <a:rPr lang="en-US" sz="1700" b="1" dirty="0" smtClean="0">
                <a:solidFill>
                  <a:schemeClr val="tx1"/>
                </a:solidFill>
                <a:latin typeface="Times New Roman" pitchFamily="18" charset="0"/>
                <a:ea typeface="Tahoma" pitchFamily="34" charset="0"/>
                <a:cs typeface="Times New Roman" pitchFamily="18" charset="0"/>
              </a:rPr>
              <a:t>			                   Presented By </a:t>
            </a:r>
          </a:p>
          <a:p>
            <a:r>
              <a:rPr lang="en-US" sz="1700" b="1" dirty="0" smtClean="0">
                <a:solidFill>
                  <a:schemeClr val="tx1"/>
                </a:solidFill>
                <a:latin typeface="Times New Roman" pitchFamily="18" charset="0"/>
                <a:ea typeface="Tahoma" pitchFamily="34" charset="0"/>
                <a:cs typeface="Times New Roman" pitchFamily="18" charset="0"/>
              </a:rPr>
              <a:t>Date- 25.04.2020                                                    NANDAN KUMAR BHARTI                                                                                				Dept. of Political Science</a:t>
            </a:r>
          </a:p>
          <a:p>
            <a:r>
              <a:rPr lang="en-US" sz="1700" b="1" dirty="0" smtClean="0">
                <a:solidFill>
                  <a:schemeClr val="tx1"/>
                </a:solidFill>
                <a:latin typeface="Times New Roman" pitchFamily="18" charset="0"/>
                <a:ea typeface="Tahoma" pitchFamily="34" charset="0"/>
                <a:cs typeface="Times New Roman" pitchFamily="18" charset="0"/>
              </a:rPr>
              <a:t>                                                                             </a:t>
            </a:r>
            <a:r>
              <a:rPr lang="en-US" sz="1700" b="1" dirty="0" err="1" smtClean="0">
                <a:solidFill>
                  <a:schemeClr val="tx1"/>
                </a:solidFill>
                <a:latin typeface="Times New Roman" pitchFamily="18" charset="0"/>
                <a:ea typeface="Tahoma" pitchFamily="34" charset="0"/>
                <a:cs typeface="Times New Roman" pitchFamily="18" charset="0"/>
              </a:rPr>
              <a:t>Purnea</a:t>
            </a:r>
            <a:r>
              <a:rPr lang="en-US" sz="1700" b="1" dirty="0" smtClean="0">
                <a:solidFill>
                  <a:schemeClr val="tx1"/>
                </a:solidFill>
                <a:latin typeface="Times New Roman" pitchFamily="18" charset="0"/>
                <a:ea typeface="Tahoma" pitchFamily="34" charset="0"/>
                <a:cs typeface="Times New Roman" pitchFamily="18" charset="0"/>
              </a:rPr>
              <a:t>  College, </a:t>
            </a:r>
            <a:r>
              <a:rPr lang="en-US" sz="1700" b="1" dirty="0" err="1" smtClean="0">
                <a:solidFill>
                  <a:schemeClr val="tx1"/>
                </a:solidFill>
                <a:latin typeface="Times New Roman" pitchFamily="18" charset="0"/>
                <a:ea typeface="Tahoma" pitchFamily="34" charset="0"/>
                <a:cs typeface="Times New Roman" pitchFamily="18" charset="0"/>
              </a:rPr>
              <a:t>Purnia</a:t>
            </a:r>
            <a:r>
              <a:rPr lang="en-US" sz="1700" b="1" dirty="0" smtClean="0">
                <a:solidFill>
                  <a:schemeClr val="tx1"/>
                </a:solidFill>
                <a:latin typeface="Times New Roman" pitchFamily="18" charset="0"/>
                <a:ea typeface="Tahoma" pitchFamily="34" charset="0"/>
                <a:cs typeface="Times New Roman" pitchFamily="18" charset="0"/>
              </a:rPr>
              <a:t>  </a:t>
            </a:r>
            <a:endParaRPr lang="en-IN" sz="1700" b="1" dirty="0">
              <a:solidFill>
                <a:schemeClr val="tx1"/>
              </a:solidFill>
              <a:latin typeface="Times New Roman" pitchFamily="18" charset="0"/>
              <a:ea typeface="Tahoma" pitchFamily="34" charset="0"/>
              <a:cs typeface="Times New Roman" pitchFamily="18" charset="0"/>
            </a:endParaRPr>
          </a:p>
        </p:txBody>
      </p:sp>
    </p:spTree>
  </p:cSld>
  <p:clrMapOvr>
    <a:masterClrMapping/>
  </p:clrMapOvr>
  <p:transition>
    <p:wedg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9144000" cy="7155805"/>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just">
              <a:lnSpc>
                <a:spcPct val="150000"/>
              </a:lnSpc>
            </a:pPr>
            <a:r>
              <a:rPr lang="hi-IN" b="1" dirty="0" smtClean="0"/>
              <a:t>न्यायादेश क्षेत्राधिकार (</a:t>
            </a:r>
            <a:r>
              <a:rPr lang="en-IN" b="1" dirty="0" smtClean="0"/>
              <a:t>Writ Jurisdiction)</a:t>
            </a:r>
            <a:endParaRPr lang="en-IN" dirty="0" smtClean="0"/>
          </a:p>
          <a:p>
            <a:pPr algn="just">
              <a:lnSpc>
                <a:spcPct val="150000"/>
              </a:lnSpc>
            </a:pPr>
            <a:r>
              <a:rPr lang="hi-IN" dirty="0" smtClean="0"/>
              <a:t>सर्वोच्च न्यायालय को अधिकार प्राप्त है कि वह बंदी प्रत्यक्षीकरण, परमादेश, उत्प्रेषण, प्रतिषेध एवं अधिकार प्रेच्छा आदि पर न्यायादेश जारी कर विक्षिप्त नागरिकों के मूल अधिकारों की रक्षा करे।</a:t>
            </a:r>
          </a:p>
          <a:p>
            <a:pPr lvl="1" algn="just">
              <a:lnSpc>
                <a:spcPct val="150000"/>
              </a:lnSpc>
            </a:pPr>
            <a:r>
              <a:rPr lang="hi-IN" dirty="0" smtClean="0"/>
              <a:t>इससे संबंधित सर्वोच्च न्यायालय का मूल अधिकार क्षेत्र इस अर्थ में है कि एक पीड़ित नागरिक सीधे सर्वोच्च न्यायालय में जा सकता है, ज़रूरी नहीं कि यह कार्य याचिका के माध्यम से किया जाए। हालाँकि सर्वोच्च न्यायालय का न्यायादेश अधिकार क्षेत्र पर विशेषाधिकार नहीं है। उच्च न्यायालयों को भी मौलिक अधिकारों के प्रवर्तन के लिये रिट जारी करने का अधिकार है।</a:t>
            </a:r>
          </a:p>
          <a:p>
            <a:pPr algn="just">
              <a:lnSpc>
                <a:spcPct val="150000"/>
              </a:lnSpc>
            </a:pPr>
            <a:r>
              <a:rPr lang="hi-IN" b="1" dirty="0" smtClean="0"/>
              <a:t>अपीलीय क्षेत्राधिकार (</a:t>
            </a:r>
            <a:r>
              <a:rPr lang="en-IN" b="1" dirty="0" smtClean="0"/>
              <a:t>Appellate Jurisdiction)</a:t>
            </a:r>
            <a:endParaRPr lang="en-IN" dirty="0" smtClean="0"/>
          </a:p>
          <a:p>
            <a:pPr algn="just">
              <a:lnSpc>
                <a:spcPct val="150000"/>
              </a:lnSpc>
            </a:pPr>
            <a:r>
              <a:rPr lang="hi-IN" dirty="0" smtClean="0"/>
              <a:t>सर्वोच्च न्यायालय मुख्य रूप से अपील हेतु अदालत है और निचली अदालतों के निर्णयों के खिलाफ अपील सुनता है। इसको एक विस्तृत अपीलीय क्षेत्राधिकार प्राप्त है जिसे चार शीर्षकों के अंतर्गत वर्गीकृत किया जा सकता है: संवैधानिक मामलों में अपील दीवानी,  मामलों में अपील, आपराधिक मामलों में अपील,  विशेष अनुमति द्वारा अपील।</a:t>
            </a:r>
          </a:p>
          <a:p>
            <a:endParaRPr lang="hi-IN" b="1" dirty="0" smtClean="0"/>
          </a:p>
          <a:p>
            <a:r>
              <a:rPr lang="hi-IN" b="1" dirty="0" smtClean="0"/>
              <a:t>अभिलेख का न्यायालय (</a:t>
            </a:r>
            <a:r>
              <a:rPr lang="en-IN" b="1" dirty="0" smtClean="0"/>
              <a:t>Court of Record)</a:t>
            </a:r>
            <a:endParaRPr lang="en-IN" dirty="0" smtClean="0"/>
          </a:p>
          <a:p>
            <a:r>
              <a:rPr lang="hi-IN" dirty="0" smtClean="0"/>
              <a:t>अभिलेखों के न्यायालय के रूप में सर्वोच्च न्यायालय के पास दो शक्तियाँ हैं-</a:t>
            </a:r>
          </a:p>
          <a:p>
            <a:pPr algn="just">
              <a:lnSpc>
                <a:spcPct val="150000"/>
              </a:lnSpc>
            </a:pPr>
            <a:r>
              <a:rPr lang="hi-IN" dirty="0" smtClean="0"/>
              <a:t> </a:t>
            </a:r>
            <a:endParaRPr lang="hi-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9144000" cy="6878806"/>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lvl="1" algn="just">
              <a:lnSpc>
                <a:spcPct val="150000"/>
              </a:lnSpc>
            </a:pPr>
            <a:r>
              <a:rPr lang="hi-IN" dirty="0" smtClean="0"/>
              <a:t>सर्वोच्च न्यायालय के निर्णय, कार्यवाही और उसके फैसले सार्वकालिक अभिलेख एवं साक्ष्य के रूप में दर्ज़ किये जाते हैं तथा किसी अन्य अदालत में चल रहे मामलों के दौरान इन पर प्रश्न नहीं उठाया जा सकता। ये रिकॉर्ड विधिक संदर्भों की तरह स्वीकार किये जाते हैं</a:t>
            </a:r>
          </a:p>
          <a:p>
            <a:pPr lvl="1" algn="just">
              <a:lnSpc>
                <a:spcPct val="150000"/>
              </a:lnSpc>
            </a:pPr>
            <a:r>
              <a:rPr lang="hi-IN" dirty="0" smtClean="0"/>
              <a:t>इनके पास न्यायालय की अवमानना करने पर दंडित करने का अधिकार है, यह सजा 6 माह का सामान्य कारावास या 2000 रुपये तक का आर्थिक दंड अथवा दोनों हो सकती है।</a:t>
            </a:r>
          </a:p>
          <a:p>
            <a:endParaRPr lang="hi-IN" b="1" dirty="0" smtClean="0"/>
          </a:p>
          <a:p>
            <a:pPr algn="ctr"/>
            <a:r>
              <a:rPr lang="hi-IN" b="1" dirty="0" smtClean="0"/>
              <a:t>न्यायिक समीक्षा की शक्ति</a:t>
            </a:r>
            <a:endParaRPr lang="hi-IN" dirty="0" smtClean="0"/>
          </a:p>
          <a:p>
            <a:pPr>
              <a:lnSpc>
                <a:spcPct val="150000"/>
              </a:lnSpc>
            </a:pPr>
            <a:r>
              <a:rPr lang="hi-IN" dirty="0" smtClean="0"/>
              <a:t>न्यायिक समीक्षा केंद्र और राज्य दोनों सरकारों के विधायी अधिनियमों और कार्यकारी आदेशों की संवैधानिकता की जाँच करने की शक्ति सर्वोच्च न्यायालय को है।</a:t>
            </a:r>
          </a:p>
          <a:p>
            <a:pPr lvl="1">
              <a:lnSpc>
                <a:spcPct val="150000"/>
              </a:lnSpc>
            </a:pPr>
            <a:r>
              <a:rPr lang="hi-IN" dirty="0" smtClean="0"/>
              <a:t>जाँच में यदि वे संविधान (अल्ट्रा-वायर्स) के उल्लंघनकर्त्ता पाए जाते हैं, तो उन्हें सर्वोच्च न्यायालय द्वारा अवैध, असंवैधानिक और अमान्य (बालित और शून्य) घोषित किया जा सकता है। नतीजतन, उन्हें सरकार द्वारा लागू नहीं किया जा सकता है।</a:t>
            </a:r>
          </a:p>
          <a:p>
            <a:pPr>
              <a:lnSpc>
                <a:spcPct val="150000"/>
              </a:lnSpc>
            </a:pPr>
            <a:endParaRPr lang="hi-IN" b="1" dirty="0" smtClean="0"/>
          </a:p>
          <a:p>
            <a:pPr>
              <a:lnSpc>
                <a:spcPct val="150000"/>
              </a:lnSpc>
            </a:pPr>
            <a:r>
              <a:rPr lang="hi-IN" b="1" dirty="0" smtClean="0"/>
              <a:t>सर्वोच्च न्यायालय में वर्तमान मामले</a:t>
            </a:r>
            <a:endParaRPr lang="hi-IN" dirty="0" smtClean="0"/>
          </a:p>
          <a:p>
            <a:pPr>
              <a:lnSpc>
                <a:spcPct val="150000"/>
              </a:lnSpc>
            </a:pPr>
            <a:r>
              <a:rPr lang="hi-IN" b="1" dirty="0" smtClean="0"/>
              <a:t>मास्टर ऑफ रोस्टर:</a:t>
            </a:r>
            <a:r>
              <a:rPr lang="hi-IN" dirty="0" smtClean="0"/>
              <a:t> मामलों की सुनवाई लिये पीठों का गठन करना मुख्य न्यायाधीश के विशेषाधिकार को संदर्भित करता है।</a:t>
            </a:r>
          </a:p>
          <a:p>
            <a:pPr lvl="1" algn="just">
              <a:lnSpc>
                <a:spcPct val="150000"/>
              </a:lnSpc>
            </a:pPr>
            <a:endParaRPr lang="hi-IN"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7155805"/>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lvl="1" algn="just">
              <a:lnSpc>
                <a:spcPct val="150000"/>
              </a:lnSpc>
            </a:pPr>
            <a:r>
              <a:rPr lang="hi-IN" dirty="0" smtClean="0"/>
              <a:t>न्यायिक प्रशासन पर मुख्य न्यायाधीश की पूर्ण शक्ति को लेकर सर्वोच्च न्यायालय में विवाद खड़ा हो गया है। सर्वोच्च न्यायालय ने कई बार कहा है कि "मुख्य न्यायाधीश रोस्टर का मास्टर होता है और वह अकेले ही न्यायालय की पीठों का गठन करने और गठित किये गए पीठों को मामले आवंटित करने का विशेषाधिकार रखता है।“ भारत के मुख्य न्यायाधीश हों या किसी भी उच्च न्यायालय के मुख्य न्यायाधीश हों, वे प्रशासनिक पक्ष के प्रमुख हैं। इसमें न्यायाधीश के समक्ष मामलों का आवंटन भी शामिल है।</a:t>
            </a:r>
          </a:p>
          <a:p>
            <a:pPr algn="just">
              <a:lnSpc>
                <a:spcPct val="150000"/>
              </a:lnSpc>
            </a:pPr>
            <a:r>
              <a:rPr lang="hi-IN" dirty="0" smtClean="0"/>
              <a:t>अतः जब तक कि भारत के मुख्य न्यायाधीश द्वारा मामलों का आवंटन नहीं किया जाता है, तब तक कोई भी न्यायाधीश स्वतः मामले नहीं ले सकता है।</a:t>
            </a:r>
          </a:p>
          <a:p>
            <a:pPr algn="just">
              <a:lnSpc>
                <a:spcPct val="150000"/>
              </a:lnSpc>
            </a:pPr>
            <a:endParaRPr lang="hi-IN" dirty="0" smtClean="0"/>
          </a:p>
          <a:p>
            <a:pPr algn="just">
              <a:lnSpc>
                <a:spcPct val="150000"/>
              </a:lnSpc>
            </a:pPr>
            <a:endParaRPr lang="hi-IN" dirty="0" smtClean="0"/>
          </a:p>
          <a:p>
            <a:pPr algn="just">
              <a:lnSpc>
                <a:spcPct val="150000"/>
              </a:lnSpc>
            </a:pPr>
            <a:endParaRPr lang="hi-IN" dirty="0" smtClean="0"/>
          </a:p>
          <a:p>
            <a:pPr algn="just">
              <a:lnSpc>
                <a:spcPct val="150000"/>
              </a:lnSpc>
            </a:pPr>
            <a:endParaRPr lang="hi-IN" dirty="0" smtClean="0"/>
          </a:p>
          <a:p>
            <a:pPr algn="ctr">
              <a:lnSpc>
                <a:spcPct val="150000"/>
              </a:lnSpc>
            </a:pPr>
            <a:r>
              <a:rPr lang="en-US" sz="2000" b="1" dirty="0" smtClean="0">
                <a:latin typeface="Times New Roman" pitchFamily="18" charset="0"/>
                <a:cs typeface="Times New Roman" pitchFamily="18" charset="0"/>
              </a:rPr>
              <a:t>THE END </a:t>
            </a:r>
            <a:endParaRPr lang="hi-IN" sz="2000" b="1" dirty="0" smtClean="0">
              <a:latin typeface="Times New Roman" pitchFamily="18" charset="0"/>
            </a:endParaRPr>
          </a:p>
          <a:p>
            <a:pPr algn="just">
              <a:lnSpc>
                <a:spcPct val="150000"/>
              </a:lnSpc>
            </a:pPr>
            <a:endParaRPr lang="hi-IN" dirty="0" smtClean="0"/>
          </a:p>
          <a:p>
            <a:pPr algn="just">
              <a:lnSpc>
                <a:spcPct val="150000"/>
              </a:lnSpc>
            </a:pPr>
            <a:endParaRPr lang="hi-IN" dirty="0" smtClean="0"/>
          </a:p>
          <a:p>
            <a:pPr algn="just">
              <a:lnSpc>
                <a:spcPct val="150000"/>
              </a:lnSpc>
            </a:pPr>
            <a:endParaRPr lang="hi-IN" dirty="0" smtClean="0"/>
          </a:p>
          <a:p>
            <a:pPr algn="just">
              <a:lnSpc>
                <a:spcPct val="150000"/>
              </a:lnSpc>
            </a:pPr>
            <a:endParaRPr lang="hi-IN"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3105835"/>
            <a:ext cx="4572000" cy="861774"/>
          </a:xfrm>
          <a:prstGeom prst="rect">
            <a:avLst/>
          </a:prstGeom>
        </p:spPr>
        <p:txBody>
          <a:bodyPr>
            <a:spAutoFit/>
          </a:bodyPr>
          <a:lstStyle/>
          <a:p>
            <a:pPr algn="ctr"/>
            <a:r>
              <a:rPr lang="en-US" sz="5000" dirty="0" smtClean="0">
                <a:latin typeface="Times New Roman" pitchFamily="18" charset="0"/>
                <a:cs typeface="Times New Roman" pitchFamily="18" charset="0"/>
              </a:rPr>
              <a:t>Thank You</a:t>
            </a:r>
            <a:endParaRPr lang="en-IN" sz="50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style>
          <a:lnRef idx="0">
            <a:schemeClr val="accent2"/>
          </a:lnRef>
          <a:fillRef idx="3">
            <a:schemeClr val="accent2"/>
          </a:fillRef>
          <a:effectRef idx="3">
            <a:schemeClr val="accent2"/>
          </a:effectRef>
          <a:fontRef idx="minor">
            <a:schemeClr val="lt1"/>
          </a:fontRef>
        </p:style>
        <p:txBody>
          <a:bodyPr/>
          <a:lstStyle/>
          <a:p>
            <a:r>
              <a:rPr lang="en-US" dirty="0" smtClean="0"/>
              <a:t>Introduction</a:t>
            </a:r>
            <a:endParaRPr lang="en-IN" dirty="0"/>
          </a:p>
        </p:txBody>
      </p:sp>
      <p:sp>
        <p:nvSpPr>
          <p:cNvPr id="3" name="Rectangle 2"/>
          <p:cNvSpPr/>
          <p:nvPr/>
        </p:nvSpPr>
        <p:spPr>
          <a:xfrm>
            <a:off x="0" y="1428736"/>
            <a:ext cx="9144000" cy="7848302"/>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just">
              <a:lnSpc>
                <a:spcPct val="200000"/>
              </a:lnSpc>
            </a:pPr>
            <a:r>
              <a:rPr lang="hi-IN" dirty="0" smtClean="0"/>
              <a:t>	सर्वोच्च न्यायालय भारतीय न्यायिक व्यवस्था के शीर्ष पर अवस्थित है तथा इसे न्यायिक व्यवस्था में काफी महत्वपूर्ण स्थान प्राप्त है इसे ‘संविधान का अभिरक्षक’ </a:t>
            </a:r>
            <a:r>
              <a:rPr lang="hi-IN" dirty="0" smtClean="0">
                <a:latin typeface="Times New Roman" pitchFamily="18" charset="0"/>
              </a:rPr>
              <a:t>(</a:t>
            </a:r>
            <a:r>
              <a:rPr lang="en-US" dirty="0" smtClean="0">
                <a:latin typeface="Times New Roman" pitchFamily="18" charset="0"/>
                <a:cs typeface="Times New Roman" pitchFamily="18" charset="0"/>
              </a:rPr>
              <a:t>Guardian of the Constitution</a:t>
            </a:r>
            <a:r>
              <a:rPr lang="hi-IN" dirty="0" smtClean="0">
                <a:latin typeface="Times New Roman" pitchFamily="18" charset="0"/>
              </a:rPr>
              <a:t>)</a:t>
            </a:r>
            <a:r>
              <a:rPr lang="en-US" dirty="0" smtClean="0">
                <a:latin typeface="Times New Roman" pitchFamily="18" charset="0"/>
                <a:cs typeface="Times New Roman" pitchFamily="18" charset="0"/>
              </a:rPr>
              <a:t>, </a:t>
            </a:r>
            <a:r>
              <a:rPr lang="hi-IN" dirty="0" smtClean="0">
                <a:latin typeface="Times New Roman" pitchFamily="18" charset="0"/>
                <a:cs typeface="Times New Roman" pitchFamily="18" charset="0"/>
              </a:rPr>
              <a:t>मूल अधिकारों का संरक्षक </a:t>
            </a:r>
            <a:r>
              <a:rPr lang="en-US" dirty="0" smtClean="0">
                <a:latin typeface="Times New Roman" pitchFamily="18" charset="0"/>
                <a:cs typeface="Times New Roman" pitchFamily="18" charset="0"/>
              </a:rPr>
              <a:t>(Protector of Fundamental rights)</a:t>
            </a:r>
            <a:r>
              <a:rPr lang="hi-IN" dirty="0" smtClean="0">
                <a:latin typeface="Times New Roman" pitchFamily="18" charset="0"/>
                <a:cs typeface="Times New Roman" pitchFamily="18" charset="0"/>
              </a:rPr>
              <a:t>, लोकतन्त्र का प्रहरी </a:t>
            </a:r>
            <a:r>
              <a:rPr lang="en-US" dirty="0" smtClean="0">
                <a:latin typeface="Times New Roman" pitchFamily="18" charset="0"/>
                <a:cs typeface="Times New Roman" pitchFamily="18" charset="0"/>
              </a:rPr>
              <a:t> (Watch Dog of Democracy)</a:t>
            </a:r>
            <a:r>
              <a:rPr lang="hi-IN" dirty="0" smtClean="0">
                <a:latin typeface="Times New Roman" pitchFamily="18" charset="0"/>
                <a:cs typeface="Times New Roman" pitchFamily="18" charset="0"/>
              </a:rPr>
              <a:t> तथा स्वतंत्रताओं का समर्थक (</a:t>
            </a:r>
            <a:r>
              <a:rPr lang="en-US" dirty="0" smtClean="0">
                <a:latin typeface="Times New Roman" pitchFamily="18" charset="0"/>
                <a:cs typeface="Times New Roman" pitchFamily="18" charset="0"/>
              </a:rPr>
              <a:t>Champion of Liberty</a:t>
            </a:r>
            <a:r>
              <a:rPr lang="hi-IN"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t>
            </a:r>
            <a:r>
              <a:rPr lang="hi-IN" dirty="0" smtClean="0">
                <a:latin typeface="Times New Roman" pitchFamily="18" charset="0"/>
                <a:cs typeface="Times New Roman" pitchFamily="18" charset="0"/>
              </a:rPr>
              <a:t>भी कहा जाता है, संविधान के रक्षक के नाते वह उन क़ानूनों और आदेशों को गैर-कानूनी घोषित कर सकता है जो संविधान की धाराओं के अनुकूल न हो संविधान की व्याख्या के द्वारा न्यायालय संविधान को गति प्रदान करने का कार्य करते है। अतः भारतीय राजनीतिक व्यवस्था में सर्वोच्च न्यायालय की स्थिति काफी विशिष्ट है। </a:t>
            </a:r>
          </a:p>
          <a:p>
            <a:pPr algn="just">
              <a:lnSpc>
                <a:spcPct val="200000"/>
              </a:lnSpc>
            </a:pPr>
            <a:r>
              <a:rPr lang="hi-IN" dirty="0" smtClean="0">
                <a:latin typeface="Times New Roman" pitchFamily="18" charset="0"/>
                <a:cs typeface="Times New Roman" pitchFamily="18" charset="0"/>
              </a:rPr>
              <a:t>	</a:t>
            </a:r>
            <a:r>
              <a:rPr lang="hi-IN" dirty="0" smtClean="0"/>
              <a:t> मूल संविधान में सर्विच्चय न्यायालय में एक मुख्य न्यायाधीश तथा 7 अन्य न्यायाधीशों की व्यवस्था की गई थी संविधान के द्वारा सर्वोच्च न्यायालय के न्यायाधीशों की संख्या, क्षेत्राधिकार, न्यायाधीशों का वेतन और सेवा शर्तें निश्चित करने का अधिकार संसद को दिया गया है। संसद के द्वारा समय-समय पर कानून में संशोधन कर सर्वोच्च न्यायालय के सदस्य संख्या में वृद्धि की गई है। 1986 में एक अधिनियम बनाकर यह व्यवस्था की गई है कि सर्वोच्च न्यायालय में एक मुख्य न्यायाधीश तथा 25 अन्य न्यायाधीश होंगे। वर्तमान समय में भी सर्वोच्च न्यायालय के न्यायाधीशों की सदस्य संख्या यही है।</a:t>
            </a:r>
            <a:r>
              <a:rPr lang="hi-IN" dirty="0" smtClean="0">
                <a:latin typeface="Times New Roman" pitchFamily="18" charset="0"/>
                <a:cs typeface="Times New Roman" pitchFamily="18" charset="0"/>
              </a:rPr>
              <a:t> </a:t>
            </a:r>
            <a:endParaRPr lang="en-IN"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71546"/>
          </a:xfrm>
        </p:spPr>
        <p:style>
          <a:lnRef idx="0">
            <a:schemeClr val="accent2"/>
          </a:lnRef>
          <a:fillRef idx="3">
            <a:schemeClr val="accent2"/>
          </a:fillRef>
          <a:effectRef idx="3">
            <a:schemeClr val="accent2"/>
          </a:effectRef>
          <a:fontRef idx="minor">
            <a:schemeClr val="lt1"/>
          </a:fontRef>
        </p:style>
        <p:txBody>
          <a:bodyPr>
            <a:normAutofit fontScale="90000"/>
          </a:bodyPr>
          <a:lstStyle/>
          <a:p>
            <a:r>
              <a:rPr lang="hi-IN" sz="3300" b="1" dirty="0" smtClean="0"/>
              <a:t/>
            </a:r>
            <a:br>
              <a:rPr lang="hi-IN" sz="3300" b="1" dirty="0" smtClean="0"/>
            </a:br>
            <a:r>
              <a:rPr lang="hi-IN" sz="3300" b="1" dirty="0" smtClean="0"/>
              <a:t>सर्वोच्च न्यायालय की संक्षिप्त पृष्ठभूमि</a:t>
            </a:r>
            <a:r>
              <a:rPr lang="hi-IN" dirty="0" smtClean="0"/>
              <a:t/>
            </a:r>
            <a:br>
              <a:rPr lang="hi-IN" dirty="0" smtClean="0"/>
            </a:br>
            <a:endParaRPr lang="en-IN" dirty="0"/>
          </a:p>
        </p:txBody>
      </p:sp>
      <p:sp>
        <p:nvSpPr>
          <p:cNvPr id="3" name="Rectangle 2"/>
          <p:cNvSpPr/>
          <p:nvPr/>
        </p:nvSpPr>
        <p:spPr>
          <a:xfrm>
            <a:off x="0" y="1071545"/>
            <a:ext cx="9144000" cy="5874685"/>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just">
              <a:lnSpc>
                <a:spcPct val="150000"/>
              </a:lnSpc>
            </a:pPr>
            <a:r>
              <a:rPr lang="hi-IN" dirty="0" smtClean="0"/>
              <a:t>	वर्ष 1773 के रेग्युलेटिंग एक्ट के प्रवर्तन से कलकत्ता में पूर्ण शक्ति एवं अधिकार के साथ कोर्ट ऑफ रिकॉर्ड के रूप में सर्वोच्च न्यायाधिकरण (</a:t>
            </a:r>
            <a:r>
              <a:rPr lang="en-IN" dirty="0" smtClean="0"/>
              <a:t>Supreme Court of Judicature) </a:t>
            </a:r>
            <a:r>
              <a:rPr lang="hi-IN" dirty="0" smtClean="0"/>
              <a:t>की स्थापना की गई। बंगाल, बिहार और उड़ीसा में यह सभी अपराधों की शिकायतों को सुनने तथा निपटान करने के लिये एवं किसी भी सूट या कार्यों की सुनवाई एवं निपटान हेतु स्थापित किया गया था। मद्रास एवं बंबई में सर्वोच्च न्यायालय जॉर्ज तृतीय द्वारा क्रमशः वर्ष 1800 एवं वर्ष 1823 में स्थापित किये गए थे। भारत उच्च न्यायालय अधिनियम 1861 के तहत विभिन्न प्रांतों में उच्च न्यायालयों की स्थापना की गई एवं कलकत्ता, मद्रास और बंबई में सर्वोच्च न्यायालयों को तथा प्रेसीडेंसी शहरों में सदर अदालतों को समाप्त कर दिया गया। इन उच्च न्यायालयों को भारत सरकार अधिनियम 1935 के तहत भारत के संघीय न्यायालय की स्थापना तक सभी मामलों के लिये सर्वोच्च न्यायालय होने का गौरव प्राप्त था। संघीय न्यायालय के पास प्रांतों और संघीय राज्यों के बीच विवादों को हल करने और उच्च न्यायालयों के निर्णय के खिलाफ अपील सुनने का अधिकार क्षेत्र था। वर्ष 1947 में भारत को स्वतंत्रता मिलने के बाद 26 जनवरी, 1950 को भारत का संविधान लागू हुआ। साथ ही भारत का सर्वोच्च न्यायालय भी अस्तित्व में आया एवं इसकी पहली बैठक 28 जनवरी, 1950 को हुई।</a:t>
            </a:r>
            <a:endParaRPr lang="hi-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71546"/>
          </a:xfrm>
        </p:spPr>
        <p:style>
          <a:lnRef idx="0">
            <a:schemeClr val="accent2"/>
          </a:lnRef>
          <a:fillRef idx="3">
            <a:schemeClr val="accent2"/>
          </a:fillRef>
          <a:effectRef idx="3">
            <a:schemeClr val="accent2"/>
          </a:effectRef>
          <a:fontRef idx="minor">
            <a:schemeClr val="lt1"/>
          </a:fontRef>
        </p:style>
        <p:txBody>
          <a:bodyPr>
            <a:normAutofit fontScale="90000"/>
          </a:bodyPr>
          <a:lstStyle/>
          <a:p>
            <a:r>
              <a:rPr lang="hi-IN" b="1" dirty="0" smtClean="0"/>
              <a:t/>
            </a:r>
            <a:br>
              <a:rPr lang="hi-IN" b="1" dirty="0" smtClean="0"/>
            </a:br>
            <a:r>
              <a:rPr lang="hi-IN" b="1" dirty="0" smtClean="0"/>
              <a:t>संवैधानिक प्रावधान</a:t>
            </a:r>
            <a:r>
              <a:rPr lang="hi-IN" dirty="0" smtClean="0"/>
              <a:t/>
            </a:r>
            <a:br>
              <a:rPr lang="hi-IN" dirty="0" smtClean="0"/>
            </a:br>
            <a:endParaRPr lang="en-IN" dirty="0"/>
          </a:p>
        </p:txBody>
      </p:sp>
      <p:sp>
        <p:nvSpPr>
          <p:cNvPr id="3" name="Rectangle 2"/>
          <p:cNvSpPr/>
          <p:nvPr/>
        </p:nvSpPr>
        <p:spPr>
          <a:xfrm>
            <a:off x="0" y="1428736"/>
            <a:ext cx="9144000" cy="5770811"/>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just">
              <a:lnSpc>
                <a:spcPct val="150000"/>
              </a:lnSpc>
            </a:pPr>
            <a:r>
              <a:rPr lang="hi-IN" dirty="0" smtClean="0"/>
              <a:t>भारतीय संविधान में भाग पाँच (संघ) एवं अध्याय 6 (संघ न्यायपालिका) के तहत सर्वोच्च न्यायालय का प्रावधान किया गया है। संविधान के भाग पाँच में अनुच्छेद 124 से 147 तक सर्वोच्च न्यायालय के संगठन, स्वतंत्रता, अधिकार क्षेत्र, शक्तियों एवं प्रक्रियाओं से संबंधित हैं। अनुच्छेद 124 (1) के तहत भारतीय संविधान में कहा गया है कि भारत का एक सर्वोच्च न्यायालय होगा जिसमें एक मुख्य न्यायाधीश (</a:t>
            </a:r>
            <a:r>
              <a:rPr lang="en-IN" dirty="0" smtClean="0"/>
              <a:t>CJI) </a:t>
            </a:r>
            <a:r>
              <a:rPr lang="hi-IN" dirty="0" smtClean="0"/>
              <a:t>होगा तथा सात से अधिक अन्य न्यायाधीश नहीं हो सकते जब तक कि कानून द्वारा संसद अन्य न्यायाधीशों की बड़ी संख्या निर्धारित नहीं करती है। भारत के सर्वोच्च न्यायालय के क्षेत्राधिकार को सामान्य तौर पर मूल अधिकार क्षेत्र, अपीलीय क्षेत्राधिकार और सलाहकार क्षेत्राधिकार में वर्गीकृत किया जा सकता है। हालाँकि सर्वोच्च न्यायालय के पास अन्य कई शक्तियाँ हैं।</a:t>
            </a:r>
          </a:p>
          <a:p>
            <a:pPr algn="ctr"/>
            <a:r>
              <a:rPr lang="hi-IN" b="1" dirty="0" smtClean="0"/>
              <a:t>	</a:t>
            </a:r>
            <a:r>
              <a:rPr lang="hi-IN" b="1" u="sng" dirty="0" smtClean="0"/>
              <a:t>सर्वोच्च न्यायालय का संगठन (</a:t>
            </a:r>
            <a:r>
              <a:rPr lang="en-IN" b="1" u="sng" dirty="0" smtClean="0"/>
              <a:t>Organisation)</a:t>
            </a:r>
            <a:endParaRPr lang="en-IN" u="sng" dirty="0" smtClean="0"/>
          </a:p>
          <a:p>
            <a:pPr algn="just">
              <a:lnSpc>
                <a:spcPct val="150000"/>
              </a:lnSpc>
            </a:pPr>
            <a:r>
              <a:rPr lang="hi-IN" dirty="0" smtClean="0"/>
              <a:t>	वर्तमान में सर्वोच्च न्यायालय में 31 न्यायाधीश (एक मुख्य न्यायाधीश एवं तीस अन्य न्यायाधीश) हैं। सर्वोच्च न्यायालय (न्यायाधीशों की संख्या) 2019 के विधेयक में चार न्यायाधीशों की वृद्धि की गई। इसने मुख्य न्यायाधीश सहित न्यायिक शक्ति को 31 से बढ़ाकर</a:t>
            </a:r>
          </a:p>
          <a:p>
            <a:pPr algn="just">
              <a:lnSpc>
                <a:spcPct val="150000"/>
              </a:lnSpc>
            </a:pPr>
            <a:endParaRPr lang="hi-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7017306"/>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just">
              <a:lnSpc>
                <a:spcPct val="150000"/>
              </a:lnSpc>
            </a:pPr>
            <a:r>
              <a:rPr lang="hi-IN" dirty="0" smtClean="0"/>
              <a:t>34 कर दिया। मूल रूप से सर्वोच्च न्यायालय में न्यायाधीशों की संख्या आठ (एक मुख्य न्यायाधीश एवं सात अन्य न्यायाधीश) निर्धारित की गई थी। संसद उन्हें विनियमित करने के लिये अधिकृत है।</a:t>
            </a:r>
          </a:p>
          <a:p>
            <a:pPr algn="ctr"/>
            <a:r>
              <a:rPr lang="hi-IN" b="1" u="sng" dirty="0" smtClean="0"/>
              <a:t>न्यायाधीशों की नियुक्तियाँ</a:t>
            </a:r>
            <a:endParaRPr lang="hi-IN" u="sng" dirty="0" smtClean="0"/>
          </a:p>
          <a:p>
            <a:pPr algn="just">
              <a:lnSpc>
                <a:spcPct val="150000"/>
              </a:lnSpc>
            </a:pPr>
            <a:r>
              <a:rPr lang="hi-IN" dirty="0" smtClean="0"/>
              <a:t>सर्वोच्च न्यायालय के न्यायाधीशों की नियुक्ति राष्ट्रपति द्वारा की जाती है। यदि राष्ट्रपति आवश्यक समझता है तो मुख्य न्यायाधीश की नियुक्ति के लिये सर्वोच्च न्यायालय एवं उच्च न्यायालयों के न्यायाधीशों की सलाह ली जाती है। अन्य न्यायाधीशों को राष्ट्रपति द्वारा मुख्य न्यायाधीश एवं सर्वोच्च न्यायालय तथा उच्च न्यायालयों के ऐसे अन्य न्यायाधीशों के साथ परामर्श के बाद नियुक्त किया जाता है, यदि वह आवश्यक समझता है। मुख्य न्यायाधीश के अतिरिक्त किसी अन्य न्यायाधीश की नियुक्ति के मामले में मुख्य न्यायाधीश के साथ परामर्श करना अनिवार्य है। वर्ष 1950 से वर्ष 1973 तक मुख्य न्यायाधीश की नियुक्ति: सर्वोच्च न्यायालय के वरिष्ठतम न्यायाधीश को भारत के मुख्य न्यायाधीश के रूप में नियुक्त करने की परंपरा रही है। वर्ष 1973 में इस परंपरा का उल्लंघन किया गया था जब तीन वरिष्ठ न्यायाधीशों को छोड़कर ए एन रे को भारत के मुख्य न्यायाधीश के रूप में नियुक्त किया गया था। वर्ष 1977 में इसका पुनः उल्लंघन किया गया जब तत्कालीन 10 वरिष्ठतम न्यायाधीशों को छोड़कर एम. यू. बेग को भारत के मुख्य न्यायाधीश के रूप में नियुक्त किया गया था। सरकार की इस स्वायत्तता को सर्वोच्च न्यायालय ने द्वितीय न्यायाधीश मामले (1993) में रद्द कर</a:t>
            </a:r>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506589"/>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just">
              <a:lnSpc>
                <a:spcPct val="150000"/>
              </a:lnSpc>
            </a:pPr>
            <a:r>
              <a:rPr lang="hi-IN" sz="1950" dirty="0" smtClean="0"/>
              <a:t>दिया था, जिसमें सर्वोच्च न्यायालय ने फैसला दिया कि सर्वोच्च न्यायालय के वरिष्ठतम न्यायाधीश को ही भारत के मुख्य न्यायाधीश के रूप में नियुक्त किया जाना चाहिये।</a:t>
            </a:r>
          </a:p>
          <a:p>
            <a:pPr algn="ctr"/>
            <a:endParaRPr lang="hi-IN" sz="1950" b="1" u="sng" dirty="0" smtClean="0"/>
          </a:p>
          <a:p>
            <a:pPr algn="ctr"/>
            <a:r>
              <a:rPr lang="hi-IN" sz="1950" b="1" u="sng" dirty="0" smtClean="0"/>
              <a:t>न्यायाधीशों की योग्यताएँ</a:t>
            </a:r>
            <a:endParaRPr lang="hi-IN" sz="1950" u="sng" dirty="0" smtClean="0"/>
          </a:p>
          <a:p>
            <a:pPr algn="just">
              <a:lnSpc>
                <a:spcPct val="150000"/>
              </a:lnSpc>
            </a:pPr>
            <a:r>
              <a:rPr lang="hi-IN" sz="1950" dirty="0" smtClean="0"/>
              <a:t>	सर्वोच्च न्यायालय के न्यायाधीश के रूप में नियुक्त किये जाने वाले व्यक्ति में निम्नलिखित योग्यताएँ होनी चाहिये: </a:t>
            </a:r>
          </a:p>
          <a:p>
            <a:pPr algn="just">
              <a:lnSpc>
                <a:spcPct val="150000"/>
              </a:lnSpc>
              <a:buFont typeface="Arial" pitchFamily="34" charset="0"/>
              <a:buChar char="•"/>
            </a:pPr>
            <a:r>
              <a:rPr lang="hi-IN" sz="1950" dirty="0" smtClean="0"/>
              <a:t>उसे भारत का नागरिक होना चाहिये। </a:t>
            </a:r>
          </a:p>
          <a:p>
            <a:pPr algn="just">
              <a:lnSpc>
                <a:spcPct val="150000"/>
              </a:lnSpc>
              <a:buFont typeface="Arial" pitchFamily="34" charset="0"/>
              <a:buChar char="•"/>
            </a:pPr>
            <a:r>
              <a:rPr lang="hi-IN" sz="1950" dirty="0" smtClean="0"/>
              <a:t>उसे कम-से-कम पाँच वर्षों के लिये किसी उच्च न्यायालय (या उत्तरोतर एक से अधिक न्यायालय) का न्यायाधीश होना चाहिये, या </a:t>
            </a:r>
          </a:p>
          <a:p>
            <a:pPr algn="just">
              <a:lnSpc>
                <a:spcPct val="150000"/>
              </a:lnSpc>
              <a:buFont typeface="Arial" pitchFamily="34" charset="0"/>
              <a:buChar char="•"/>
            </a:pPr>
            <a:r>
              <a:rPr lang="hi-IN" sz="1950" dirty="0" smtClean="0"/>
              <a:t>उसे दस वर्षों के लिये उच्च न्यायालय (या उत्तरोतर एक से अधिक उच्च न्यायालय) का अधिवक्ता होना चाहिये, या</a:t>
            </a:r>
          </a:p>
          <a:p>
            <a:pPr algn="just">
              <a:lnSpc>
                <a:spcPct val="150000"/>
              </a:lnSpc>
              <a:buFont typeface="Arial" pitchFamily="34" charset="0"/>
              <a:buChar char="•"/>
            </a:pPr>
            <a:r>
              <a:rPr lang="hi-IN" sz="1950" dirty="0" smtClean="0"/>
              <a:t> उसे राष्ट्रपति के मत में एक प्रतिष्ठित न्यायवादी होना चाहिये।</a:t>
            </a:r>
          </a:p>
          <a:p>
            <a:pPr algn="just">
              <a:lnSpc>
                <a:spcPct val="150000"/>
              </a:lnSpc>
            </a:pPr>
            <a:endParaRPr lang="hi-IN" sz="1950" b="1" dirty="0" smtClean="0"/>
          </a:p>
          <a:p>
            <a:pPr algn="just">
              <a:lnSpc>
                <a:spcPct val="150000"/>
              </a:lnSpc>
            </a:pPr>
            <a:r>
              <a:rPr lang="hi-IN" sz="1950" b="1" dirty="0" smtClean="0"/>
              <a:t>सर्वोच्च न्यायालय के न्यायाधीश के रूप में नियुक्ति के लिये संविधान में न्यूनतम आयु निर्धारित नहीं की गई है।</a:t>
            </a:r>
            <a:endParaRPr lang="hi-IN" sz="195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7432804"/>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ctr">
              <a:lnSpc>
                <a:spcPct val="150000"/>
              </a:lnSpc>
            </a:pPr>
            <a:r>
              <a:rPr lang="hi-IN" b="1" u="sng" dirty="0" smtClean="0"/>
              <a:t>शपथ या प्रतिज्ञान (</a:t>
            </a:r>
            <a:r>
              <a:rPr lang="en-IN" b="1" u="sng" dirty="0" smtClean="0"/>
              <a:t>Oath or Affirmation)</a:t>
            </a:r>
            <a:endParaRPr lang="en-IN" u="sng" dirty="0" smtClean="0"/>
          </a:p>
          <a:p>
            <a:pPr algn="just">
              <a:lnSpc>
                <a:spcPct val="150000"/>
              </a:lnSpc>
            </a:pPr>
            <a:r>
              <a:rPr lang="hi-IN" dirty="0" smtClean="0"/>
              <a:t>सर्वोच्च न्यायालय के लिये नियुक्त न्यायाधीश को अपना कार्यभार संभालने से पूर्व राष्ट्रपति या इस कार्य के लिये राष्ट्रपति द्वारा नियुक्त व्यक्ति के समक्ष निम्नलिखित शपथ लेनी होगी कि मैं-</a:t>
            </a:r>
          </a:p>
          <a:p>
            <a:pPr lvl="1" algn="just">
              <a:lnSpc>
                <a:spcPct val="150000"/>
              </a:lnSpc>
            </a:pPr>
            <a:r>
              <a:rPr lang="hi-IN" dirty="0" smtClean="0"/>
              <a:t>भारत के संविधान के प्रति सच्ची श्रद्धा और निष्ठा रखूँगा; भारत की प्रभुता एवं अखंडता को अक्षुण्ण रखूँगा; अपनी पूरी योग्यता ज्ञान और विवेक से अपने पद के कर्त्तव्यों का बिना किसी भय या पक्षपात, अनुराग या द्वेष के पालन करूँगा; संविधान एवं विधि की मर्यादा बनाए रखूँगा।</a:t>
            </a:r>
          </a:p>
          <a:p>
            <a:pPr algn="ctr"/>
            <a:r>
              <a:rPr lang="hi-IN" b="1" u="sng" dirty="0" smtClean="0"/>
              <a:t>न्यायाधीशों का कार्यकाल (</a:t>
            </a:r>
            <a:r>
              <a:rPr lang="en-IN" b="1" u="sng" dirty="0" smtClean="0"/>
              <a:t>Tenure )</a:t>
            </a:r>
            <a:endParaRPr lang="en-IN" u="sng" dirty="0" smtClean="0"/>
          </a:p>
          <a:p>
            <a:pPr algn="just">
              <a:lnSpc>
                <a:spcPct val="150000"/>
              </a:lnSpc>
            </a:pPr>
            <a:r>
              <a:rPr lang="hi-IN" dirty="0" smtClean="0"/>
              <a:t>	संविधान ने सर्वोच्च न्यायालय के न्यायाधीश का कार्यकाल तय नहीं किया है। हालाँकि इस संबंध में निम्नलिखित तीन प्रावधान किये गए हैं:</a:t>
            </a:r>
            <a:br>
              <a:rPr lang="hi-IN" dirty="0" smtClean="0"/>
            </a:br>
            <a:endParaRPr lang="hi-IN" dirty="0" smtClean="0"/>
          </a:p>
          <a:p>
            <a:pPr lvl="1" algn="just">
              <a:lnSpc>
                <a:spcPct val="150000"/>
              </a:lnSpc>
            </a:pPr>
            <a:r>
              <a:rPr lang="hi-IN" dirty="0" smtClean="0"/>
              <a:t>वह 65 वर्ष की आयु तक पदासीन रह सकता है। उसके मामले में किसी प्रश्न के उठने पर संसद द्वारा स्थापित संस्था इसका निर्धारण करेगी। वह राष्ट्रपति को लिखित त्यागपत्र देकर पद त्याग सकता है। संसद की सिफारिश पर राष्ट्रपति द्वारा उसे पद से हटाया जा सकता है।</a:t>
            </a:r>
          </a:p>
          <a:p>
            <a:pPr lvl="1" algn="just">
              <a:lnSpc>
                <a:spcPct val="150000"/>
              </a:lnSpc>
            </a:pPr>
            <a:endParaRPr lang="hi-IN" dirty="0" smtClean="0"/>
          </a:p>
          <a:p>
            <a:pPr algn="just">
              <a:lnSpc>
                <a:spcPct val="150000"/>
              </a:lnSpc>
            </a:pPr>
            <a:endParaRPr lang="hi-IN"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9144000" cy="6544099"/>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hi-IN" sz="1950" b="1" u="sng" dirty="0" smtClean="0"/>
              <a:t>न्यायाधीशों को अपदस्थ करना</a:t>
            </a:r>
            <a:endParaRPr lang="hi-IN" sz="1950" u="sng" dirty="0" smtClean="0"/>
          </a:p>
          <a:p>
            <a:pPr algn="just">
              <a:lnSpc>
                <a:spcPct val="150000"/>
              </a:lnSpc>
            </a:pPr>
            <a:r>
              <a:rPr lang="hi-IN" sz="1950" dirty="0" smtClean="0"/>
              <a:t>	राष्ट्रपति के आदेश से सर्वोच्च न्यायालय के न्यायाधीश को पद से हटाया जा सकता है। राष्ट्रपति उसे हटाने का आदेश तभी जारी कर सकता है, जब इस प्रकार हटाए जाने हेतु संसद द्वारा उसी सत्र में ऐसा संबोधन किया गया हो। इस आदेश को संसद के दोनों सदस्यों के विशेष बहुमत (अर्थात् सदन की कुल सदस्यता का बहुमत एवं सदन में उपस्थित और मत देने वाले सदस्यों का दो-तिहाई) का समर्थन प्राप्त होना चाहिये। उसे हटाने का आधार दुर्व्यवहार या अक्षमता होना चाहिये। न्यायाधीश जाँच अधिनियम (1968) सर्वोच्च न्यायालय के न्यायाधीशों को हटाने के संबंध में महाभियोग की प्रक्रिया का उपबंध करता है- अभी तक सर्वोच्च न्यायालय के किसी भी न्यायाधीश पर महाभियोग नहीं लगाया गया है। न्यायमूर्ति वी रामास्वामी (1991-1993) और न्यायमूर्ति दीपक मिश्रा (2017-18) के महाभियोग के प्रस्ताव संसद में पारित नहीं हुए।</a:t>
            </a:r>
          </a:p>
          <a:p>
            <a:pPr algn="ctr"/>
            <a:r>
              <a:rPr lang="hi-IN" sz="1950" b="1" u="sng" dirty="0" smtClean="0"/>
              <a:t>वेतन एवं भत्ते</a:t>
            </a:r>
            <a:endParaRPr lang="hi-IN" sz="1950" u="sng" dirty="0" smtClean="0"/>
          </a:p>
          <a:p>
            <a:pPr algn="just">
              <a:lnSpc>
                <a:spcPct val="150000"/>
              </a:lnSpc>
            </a:pPr>
            <a:r>
              <a:rPr lang="hi-IN" sz="1950" dirty="0" smtClean="0"/>
              <a:t>उच्चतम न्यायालय के न्यायाधीशों के वेतन, भत्ते, विशेषाधिकार, अवकाश और पेंशन समय-समय पर संसद द्वारा निर्धारित किये जाते हैं। वित्तीय आपातकाल के अतिरिक्त नियुक्ति के बाद इनमें कटौती नहीं की जा सकती है।</a:t>
            </a:r>
            <a:endParaRPr lang="hi-IN" sz="195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9144000" cy="7017306"/>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hi-IN" b="1" dirty="0" smtClean="0"/>
              <a:t>सर्वोच्च न्यायालय की शक्तियाँ एवं क्षेत्राधिकार</a:t>
            </a:r>
            <a:endParaRPr lang="hi-IN" dirty="0" smtClean="0"/>
          </a:p>
          <a:p>
            <a:pPr algn="just">
              <a:lnSpc>
                <a:spcPct val="150000"/>
              </a:lnSpc>
            </a:pPr>
            <a:r>
              <a:rPr lang="hi-IN" b="1" dirty="0" smtClean="0"/>
              <a:t>मूल क्षेत्राधिकार:- </a:t>
            </a:r>
            <a:endParaRPr lang="hi-IN" dirty="0" smtClean="0"/>
          </a:p>
          <a:p>
            <a:pPr algn="just">
              <a:lnSpc>
                <a:spcPct val="150000"/>
              </a:lnSpc>
            </a:pPr>
            <a:r>
              <a:rPr lang="hi-IN" dirty="0" smtClean="0"/>
              <a:t>एक संघीय न्यायालय के रूप में सर्वोच्च न्यायालय भारतीय संघ की विभिन्न इकाइयों के बीच विवादों का फैसला करता है। अधिक विस्तृत रूप से देखें तो निम्न के मध्य किसी भी विवाद का निर्णय करता है-</a:t>
            </a:r>
          </a:p>
          <a:p>
            <a:pPr lvl="1" algn="just">
              <a:lnSpc>
                <a:spcPct val="150000"/>
              </a:lnSpc>
            </a:pPr>
            <a:r>
              <a:rPr lang="hi-IN" dirty="0" smtClean="0"/>
              <a:t>केंद्र व एक या अधिक राज्यों के मध्य, या केंद्र एवं कोई राज्य या राज्यों का एक तरफ होना तथा एक अथवा अधिक राज्यों का दूसरी तरफ होना, या दो या अधिक राज्यों के मध्य उपरोक्त संघीय विवादों पर सर्वोच्च न्यायालय में विशेष मूल, न्यायक्षेत्र निहित है।</a:t>
            </a:r>
          </a:p>
          <a:p>
            <a:pPr algn="just">
              <a:lnSpc>
                <a:spcPct val="150000"/>
              </a:lnSpc>
            </a:pPr>
            <a:endParaRPr lang="hi-IN" b="1" dirty="0" smtClean="0"/>
          </a:p>
          <a:p>
            <a:pPr algn="just">
              <a:lnSpc>
                <a:spcPct val="150000"/>
              </a:lnSpc>
            </a:pPr>
            <a:r>
              <a:rPr lang="hi-IN" b="1" dirty="0" smtClean="0"/>
              <a:t>सर्वोच्च न्यायालय के न्यायक्षेत्र में निम्नलिखित समाहित नहीं हैं-</a:t>
            </a:r>
            <a:endParaRPr lang="hi-IN" dirty="0" smtClean="0"/>
          </a:p>
          <a:p>
            <a:pPr algn="just">
              <a:lnSpc>
                <a:spcPct val="150000"/>
              </a:lnSpc>
            </a:pPr>
            <a:r>
              <a:rPr lang="hi-IN" dirty="0" smtClean="0"/>
              <a:t>कोई विवाद जो किसी पूर्व संवैधानिक संधि, समझौता, प्रसंविदा सनद एवं अन्य संस्थाओं को लेकर उत्पन्न हुआ हो। कोई विवाद जो संधि, समझौते आदि के बाहर उत्पन्न हुआ हो जिसमें यह प्रावधान हो कि संबंधित न्यायक्षेत्र उस विवाद से संबंधित नहीं है। अंतर्राज्यीय जल विवाद। वित्त आयोग के संदर्भ वाले मामले। केंद्र एवं राज्यों के मध्य खर्चों एवं पेंशन के संबंध में समझौता। केंद्र एवं राज्यों के मध्य वाणिज्यिक प्रकृति वाला साधारण विवाद। केंद्र के खिलाफ राज्य के किसी नुकसान की भरपाई।</a:t>
            </a:r>
          </a:p>
          <a:p>
            <a:pPr lvl="1" algn="just">
              <a:lnSpc>
                <a:spcPct val="150000"/>
              </a:lnSpc>
            </a:pPr>
            <a:endParaRPr lang="hi-IN"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dirty="0" smtClean="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10094</TotalTime>
  <Words>1222</Words>
  <Application>Microsoft Office PowerPoint</Application>
  <PresentationFormat>On-screen Show (4:3)</PresentationFormat>
  <Paragraphs>83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PURNEA UNIVERSITY, PURNIA</vt:lpstr>
      <vt:lpstr>Introduction</vt:lpstr>
      <vt:lpstr> सर्वोच्च न्यायालय की संक्षिप्त पृष्ठभूमि </vt:lpstr>
      <vt:lpstr> संवैधानिक प्रावधान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PURNEA UNIVERSITY, PURNEA</dc:title>
  <dc:creator>SONY</dc:creator>
  <cp:lastModifiedBy>User</cp:lastModifiedBy>
  <cp:revision>1194</cp:revision>
  <dcterms:created xsi:type="dcterms:W3CDTF">2019-11-06T15:26:29Z</dcterms:created>
  <dcterms:modified xsi:type="dcterms:W3CDTF">2020-05-04T15:03:47Z</dcterms:modified>
</cp:coreProperties>
</file>